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4104-6EC4-4492-9ED5-97D691CCE11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E3D85-8BF0-4E00-84A7-52B542F36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ДРАГА ДЕЦО, ДОБРО ДОШЛИ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sr-Cyrl-RS" dirty="0" smtClean="0">
                <a:solidFill>
                  <a:srgbClr val="C00000"/>
                </a:solidFill>
              </a:rPr>
              <a:t>НА ЧАС СРПСКОГ ЈЕЗИКА!!!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1295400" y="228600"/>
            <a:ext cx="6172200" cy="2819400"/>
          </a:xfrm>
          <a:prstGeom prst="leftArrow">
            <a:avLst>
              <a:gd name="adj1" fmla="val 82868"/>
              <a:gd name="adj2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401638">
              <a:tabLst>
                <a:tab pos="2630488" algn="l"/>
              </a:tabLst>
              <a:defRPr/>
            </a:pPr>
            <a:r>
              <a:rPr lang="sr-Cyrl-CS" sz="3200" b="1" dirty="0" smtClean="0">
                <a:solidFill>
                  <a:srgbClr val="FF00FF"/>
                </a:solidFill>
              </a:rPr>
              <a:t>Именице могу бити мушког(ТАЈ),женског(ТА) и средњег рода(ТО).</a:t>
            </a:r>
            <a:endParaRPr lang="sr-Cyrl-CS" sz="3200" b="1" dirty="0">
              <a:solidFill>
                <a:srgbClr val="FF00FF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524000" y="2895600"/>
            <a:ext cx="5943600" cy="3733800"/>
          </a:xfrm>
          <a:prstGeom prst="rightArrow">
            <a:avLst>
              <a:gd name="adj1" fmla="val 50000"/>
              <a:gd name="adj2" fmla="val 4933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sr-Cyrl-CS" sz="3200" b="1" dirty="0" smtClean="0">
                <a:solidFill>
                  <a:srgbClr val="FF00FF"/>
                </a:solidFill>
              </a:rPr>
              <a:t>Именице могу бити</a:t>
            </a:r>
          </a:p>
          <a:p>
            <a:pPr algn="ctr">
              <a:defRPr/>
            </a:pPr>
            <a:r>
              <a:rPr lang="sr-Cyrl-CS" sz="3200" b="1" dirty="0" smtClean="0">
                <a:solidFill>
                  <a:srgbClr val="FF00FF"/>
                </a:solidFill>
              </a:rPr>
              <a:t> у једнини и множини.</a:t>
            </a:r>
            <a:endParaRPr lang="sr-Cyrl-CS" sz="32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sr-Cyrl-RS" sz="3600" dirty="0" smtClean="0">
                <a:solidFill>
                  <a:srgbClr val="7030A0"/>
                </a:solidFill>
              </a:rPr>
              <a:t>Задатак –</a:t>
            </a:r>
            <a:r>
              <a:rPr lang="sr-Cyrl-RS" sz="3600" dirty="0" smtClean="0"/>
              <a:t> </a:t>
            </a:r>
            <a:r>
              <a:rPr lang="sr-Cyrl-RS" sz="3600" dirty="0" smtClean="0">
                <a:solidFill>
                  <a:srgbClr val="7030A0"/>
                </a:solidFill>
              </a:rPr>
              <a:t>Препиши текст у свеску тако што ћеш именице написати у множини.</a:t>
            </a:r>
            <a:r>
              <a:rPr lang="sr-Cyrl-CS" sz="3600" b="1" dirty="0" smtClean="0">
                <a:solidFill>
                  <a:srgbClr val="FF00FF"/>
                </a:solidFill>
              </a:rPr>
              <a:t> </a:t>
            </a:r>
            <a:br>
              <a:rPr lang="sr-Cyrl-CS" sz="3600" b="1" dirty="0" smtClean="0">
                <a:solidFill>
                  <a:srgbClr val="FF00FF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sr-Cyrl-C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Шумска прича</a:t>
            </a:r>
          </a:p>
          <a:p>
            <a:pPr>
              <a:buNone/>
              <a:defRPr/>
            </a:pPr>
            <a:r>
              <a:rPr lang="sr-Cyrl-CS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У шуми је све мирно.Шумар шета стазом.Он зна где је   дрво,цвет и поток.Од њега не бежи ни птица ни веверица.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r-Cyrl-CS" b="1" dirty="0" smtClean="0">
                <a:solidFill>
                  <a:srgbClr val="D60093"/>
                </a:solidFill>
              </a:rPr>
              <a:t> </a:t>
            </a:r>
            <a:r>
              <a:rPr lang="sr-Cyrl-CS" sz="3600" dirty="0" smtClean="0">
                <a:solidFill>
                  <a:srgbClr val="7030A0"/>
                </a:solidFill>
              </a:rPr>
              <a:t>Задатак – Препиши текст у свеску тако што ћеш именице написати у једнини.</a:t>
            </a:r>
            <a:br>
              <a:rPr lang="sr-Cyrl-CS" sz="3600" dirty="0" smtClean="0">
                <a:solidFill>
                  <a:srgbClr val="7030A0"/>
                </a:solidFill>
              </a:rPr>
            </a:br>
            <a:r>
              <a:rPr lang="sr-Cyrl-CS" sz="3600" dirty="0" smtClean="0">
                <a:solidFill>
                  <a:srgbClr val="7030A0"/>
                </a:solidFill>
              </a:rPr>
              <a:t/>
            </a:r>
            <a:br>
              <a:rPr lang="sr-Cyrl-CS" sz="3600" dirty="0" smtClean="0">
                <a:solidFill>
                  <a:srgbClr val="7030A0"/>
                </a:solidFill>
              </a:rPr>
            </a:br>
            <a:r>
              <a:rPr lang="sr-Cyrl-CS" sz="3600" dirty="0" smtClean="0">
                <a:solidFill>
                  <a:srgbClr val="7030A0"/>
                </a:solidFill>
              </a:rPr>
              <a:t/>
            </a:r>
            <a:br>
              <a:rPr lang="sr-Cyrl-CS" sz="3600" dirty="0" smtClean="0">
                <a:solidFill>
                  <a:srgbClr val="7030A0"/>
                </a:solidFill>
              </a:rPr>
            </a:br>
            <a:r>
              <a:rPr lang="sr-Cyrl-C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sr-Cyrl-C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C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sr-Cyrl-C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Страх</a:t>
            </a:r>
            <a:br>
              <a:rPr lang="sr-Cyrl-C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r-Cyrl-C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Из густих жбунова изјурише мачке. Дотрчаше до стабала, попеше се на гране.Птице уплашено полетеше ка облацима</a:t>
            </a:r>
            <a:r>
              <a:rPr lang="sr-Cyrl-CS" b="1" dirty="0" smtClean="0">
                <a:solidFill>
                  <a:schemeClr val="hlink"/>
                </a:solidFill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>
                <a:solidFill>
                  <a:srgbClr val="C00000"/>
                </a:solidFill>
              </a:rPr>
              <a:t>Задатак – Из датог текста издвој именице у свеску и одреди им род и број.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Пчелица је летела међу цветовима тражећи бумбара. На ливади је угледала мало лане.Оно је рекло да се њен лењи друг </a:t>
            </a:r>
            <a:r>
              <a:rPr lang="sr-Cyrl-C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излежава </a:t>
            </a:r>
            <a:r>
              <a:rPr lang="sr-Cyrl-C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слади купинама</a:t>
            </a:r>
            <a:r>
              <a:rPr lang="sr-Cyrl-C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</a:rPr>
              <a:t>У свеску пишеш само решења, не преписујеш задатке. Када завршиш, сликаш и пошаљеш. Хвала!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4400" dirty="0" smtClean="0">
                <a:solidFill>
                  <a:srgbClr val="C00000"/>
                </a:solidFill>
              </a:rPr>
              <a:t> СИГУРНА САМ ДА ЋЕТЕ ОВО УСПЕШНО УРАДИТИ, ВЕРУЈЕМ У ВАС И ВИ ВЕРУЈТЕ У СЕБЕ!!!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ДАНАС ЋЕМО ПОНОВИТИ О ИМЕНИЦАМА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ШТА СУ ИМЕНИЦЕ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КАКВЕ МОГУ БИТИ – КАКО СМО ПОДЕЛИЛИ ИМЕНИЦЕ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РОД И БРОЈ ИМЕНИЦА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8800" dirty="0" smtClean="0">
                <a:solidFill>
                  <a:srgbClr val="C00000"/>
                </a:solidFill>
              </a:rPr>
              <a:t>ШТА СВЕ МОГУ, ШТА СВЕ УМЕМ</a:t>
            </a:r>
            <a:endParaRPr lang="en-US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rgbClr val="C00000"/>
                </a:solidFill>
              </a:rPr>
              <a:t>ДА СЕ ПОДСЕТИМО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r-Cyrl-RS" sz="6000" dirty="0" smtClean="0">
                <a:solidFill>
                  <a:srgbClr val="C00000"/>
                </a:solidFill>
              </a:rPr>
              <a:t>ИМЕНИЦЕ СУ РЕЧИ КОЈЕ </a:t>
            </a:r>
          </a:p>
          <a:p>
            <a:pPr algn="ctr">
              <a:buNone/>
            </a:pPr>
            <a:r>
              <a:rPr lang="sr-Cyrl-RS" sz="6000" dirty="0" smtClean="0">
                <a:solidFill>
                  <a:srgbClr val="C00000"/>
                </a:solidFill>
              </a:rPr>
              <a:t>ОЗНАЧАВАЈУ ИМЕНА </a:t>
            </a:r>
            <a:r>
              <a:rPr lang="sr-Cyrl-RS" sz="6000" b="1" dirty="0" smtClean="0">
                <a:solidFill>
                  <a:srgbClr val="C00000"/>
                </a:solidFill>
              </a:rPr>
              <a:t>БИЋА, ПРЕДМЕТА И ПОЈАВА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>
                <a:solidFill>
                  <a:srgbClr val="C00000"/>
                </a:solidFill>
              </a:rPr>
              <a:t>САДА ОТВОРИ СВЕСКУ НАПИШИ ШКОЛСКИ РАД, ДАТУМ И НАСТАВНУ ЈЕДИНИЦУ</a:t>
            </a:r>
            <a:br>
              <a:rPr lang="sr-Cyrl-RS" sz="2800" dirty="0" smtClean="0">
                <a:solidFill>
                  <a:srgbClr val="C00000"/>
                </a:solidFill>
              </a:rPr>
            </a:br>
            <a:r>
              <a:rPr lang="sr-Cyrl-RS" sz="2800" dirty="0" smtClean="0">
                <a:solidFill>
                  <a:srgbClr val="C00000"/>
                </a:solidFill>
              </a:rPr>
              <a:t>ИМЕНИЦЕ- РОД И БРОЈ</a:t>
            </a:r>
            <a:r>
              <a:rPr lang="sr-Cyrl-RS" sz="3600" dirty="0" smtClean="0">
                <a:solidFill>
                  <a:srgbClr val="C00000"/>
                </a:solidFill>
              </a:rPr>
              <a:t/>
            </a:r>
            <a:br>
              <a:rPr lang="sr-Cyrl-RS" sz="3600" dirty="0" smtClean="0">
                <a:solidFill>
                  <a:srgbClr val="C00000"/>
                </a:solidFill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C00000"/>
                </a:solidFill>
              </a:rPr>
              <a:t>САСТАВИ ТРИ ПОСЛОВИЦЕ ОД ЗАДАТИХ РЕЧИ И ПОДВУЦИ ИМЕНИЦЕ, РАД У СВЕСЦИ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905000" y="2819400"/>
            <a:ext cx="6019800" cy="3200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>
                <a:solidFill>
                  <a:srgbClr val="FFFF00"/>
                </a:solidFill>
              </a:rPr>
              <a:t>Лепа</a:t>
            </a:r>
          </a:p>
          <a:p>
            <a:pPr algn="ctr"/>
            <a:r>
              <a:rPr lang="sr-Cyrl-CS" dirty="0" smtClean="0">
                <a:solidFill>
                  <a:srgbClr val="FFFF00"/>
                </a:solidFill>
              </a:rPr>
              <a:t>црне                У 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sr-Cyrl-CS" dirty="0" smtClean="0">
                <a:solidFill>
                  <a:srgbClr val="FFFF00"/>
                </a:solidFill>
              </a:rPr>
              <a:t>а  реч      ратара     Ко                     врата</a:t>
            </a:r>
          </a:p>
          <a:p>
            <a:pPr algn="ctr"/>
            <a:r>
              <a:rPr lang="sr-Cyrl-CS" dirty="0" smtClean="0">
                <a:solidFill>
                  <a:srgbClr val="FFFF00"/>
                </a:solidFill>
              </a:rPr>
              <a:t>бела                не   буди         гвоздена  луд</a:t>
            </a:r>
          </a:p>
          <a:p>
            <a:pPr algn="ctr"/>
            <a:r>
              <a:rPr lang="sr-Cyrl-CS" dirty="0" smtClean="0">
                <a:solidFill>
                  <a:srgbClr val="FFFF00"/>
                </a:solidFill>
              </a:rPr>
              <a:t>  је отвара      друг      му </a:t>
            </a:r>
          </a:p>
          <a:p>
            <a:pPr algn="ctr"/>
            <a:r>
              <a:rPr lang="sr-Cyrl-CS" dirty="0" smtClean="0">
                <a:solidFill>
                  <a:srgbClr val="FFFF00"/>
                </a:solidFill>
              </a:rPr>
              <a:t>руке         погача</a:t>
            </a:r>
            <a:endParaRPr lang="sr-Cyrl-C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solidFill>
                  <a:srgbClr val="FF0000"/>
                </a:solidFill>
              </a:rPr>
              <a:t>Видим , чујем, осећам ... када дође пролеће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sr-Cyrl-RS" dirty="0" smtClean="0"/>
              <a:t>  </a:t>
            </a:r>
            <a:r>
              <a:rPr lang="sr-Cyrl-CS" b="1" dirty="0" smtClean="0">
                <a:solidFill>
                  <a:srgbClr val="0000FF"/>
                </a:solidFill>
              </a:rPr>
              <a:t>љубичице,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висибабе,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јагорчевину,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ласте,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роде,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поветарац,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песму,</a:t>
            </a:r>
          </a:p>
          <a:p>
            <a:pPr algn="ctr">
              <a:buFontTx/>
              <a:buNone/>
            </a:pPr>
            <a:r>
              <a:rPr lang="sr-Cyrl-CS" b="1" dirty="0" smtClean="0">
                <a:solidFill>
                  <a:srgbClr val="0000FF"/>
                </a:solidFill>
              </a:rPr>
              <a:t>пчеле,...</a:t>
            </a:r>
          </a:p>
          <a:p>
            <a:endParaRPr lang="en-US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304800" y="990600"/>
            <a:ext cx="1143000" cy="11430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33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sr-Cyrl-CS" sz="1800" b="0">
              <a:solidFill>
                <a:srgbClr val="CC3300"/>
              </a:solidFill>
            </a:endParaRPr>
          </a:p>
        </p:txBody>
      </p:sp>
      <p:pic>
        <p:nvPicPr>
          <p:cNvPr id="1026" name="Picture 2" descr="C:\Users\User\Desktop\KORONA NASTAVA\SRPSKI JA\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76600"/>
            <a:ext cx="3200400" cy="2514600"/>
          </a:xfrm>
          <a:prstGeom prst="rect">
            <a:avLst/>
          </a:prstGeom>
          <a:noFill/>
        </p:spPr>
      </p:pic>
      <p:pic>
        <p:nvPicPr>
          <p:cNvPr id="1027" name="Picture 3" descr="C:\Users\User\Desktop\KORONA NASTAVA\SRPSKI JA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886200"/>
            <a:ext cx="3124200" cy="1981200"/>
          </a:xfrm>
          <a:prstGeom prst="rect">
            <a:avLst/>
          </a:prstGeom>
          <a:noFill/>
        </p:spPr>
      </p:pic>
      <p:pic>
        <p:nvPicPr>
          <p:cNvPr id="1028" name="Picture 4" descr="C:\Users\User\Desktop\KORONA NASTAVA\SRPSKI JA\unname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600200"/>
            <a:ext cx="2857500" cy="1495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Пут путујем,...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sr-Cyrl-CS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у васиону...                     Србијом ...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звезде                                   Дунав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Меркур                                 Златибор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Сунце                                     Жича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Месец                                    Копаоник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метеори                                Фрушка гора</a:t>
            </a:r>
          </a:p>
          <a:p>
            <a:pPr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</a:rPr>
              <a:t>  ванземаљци                        Горњи Милановац</a:t>
            </a:r>
          </a:p>
          <a:p>
            <a:pPr>
              <a:buFontTx/>
              <a:buNone/>
            </a:pPr>
            <a:endParaRPr lang="sr-Cyrl-C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User\Desktop\KORONA NASTAVA\SRPSKI JA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552700" cy="1638300"/>
          </a:xfrm>
          <a:prstGeom prst="rect">
            <a:avLst/>
          </a:prstGeom>
          <a:noFill/>
        </p:spPr>
      </p:pic>
      <p:pic>
        <p:nvPicPr>
          <p:cNvPr id="2051" name="Picture 3" descr="C:\Users\User\Desktop\KORONA NASTAVA\SRPSKI JA\преузимањ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04800"/>
            <a:ext cx="2647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rgbClr val="C00000"/>
                </a:solidFill>
              </a:rPr>
              <a:t>Као што сте видели у примерима именице делимо на: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04800" y="1600200"/>
            <a:ext cx="3581400" cy="4191000"/>
          </a:xfrm>
          <a:prstGeom prst="wedgeEllipseCallout">
            <a:avLst>
              <a:gd name="adj1" fmla="val 62050"/>
              <a:gd name="adj2" fmla="val -5519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000" b="1" i="1" dirty="0" smtClean="0">
                <a:solidFill>
                  <a:srgbClr val="FF0000"/>
                </a:solidFill>
              </a:rPr>
              <a:t>ВЛАСТИТЕ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Означавају лична(властита) имена.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Пишу се великим почетним словом.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А) имена људи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Б)имена животиња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В)имена земаља,села,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градова,река,планина,..</a:t>
            </a:r>
          </a:p>
          <a:p>
            <a:r>
              <a:rPr lang="sr-Cyrl-CS" sz="1600" dirty="0" smtClean="0">
                <a:solidFill>
                  <a:srgbClr val="FF0000"/>
                </a:solidFill>
              </a:rPr>
              <a:t>Г)имена небеских тела</a:t>
            </a:r>
            <a:endParaRPr lang="sr-Cyrl-RS" sz="1600" dirty="0" smtClean="0">
              <a:solidFill>
                <a:srgbClr val="FFFF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267200" y="1676400"/>
            <a:ext cx="4343400" cy="4267200"/>
          </a:xfrm>
          <a:prstGeom prst="wedgeEllipseCallout">
            <a:avLst>
              <a:gd name="adj1" fmla="val -39190"/>
              <a:gd name="adj2" fmla="val -5755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Cyrl-C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sr-Cyrl-CS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sr-Cyrl-C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ЗАЈЕДНИЧКЕ</a:t>
            </a:r>
          </a:p>
          <a:p>
            <a:pPr algn="ctr"/>
            <a:endParaRPr lang="sr-Cyrl-CS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sr-Cyrl-CS" dirty="0" smtClean="0">
                <a:solidFill>
                  <a:srgbClr val="FF0000"/>
                </a:solidFill>
              </a:rPr>
              <a:t>Означавају имена бића,предмета и појава са заједничким особинама.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Пишу се малим словом.</a:t>
            </a:r>
          </a:p>
          <a:p>
            <a:endParaRPr lang="sr-Cyrl-CS" i="1" dirty="0" smtClean="0">
              <a:solidFill>
                <a:srgbClr val="FF0000"/>
              </a:solidFill>
            </a:endParaRPr>
          </a:p>
          <a:p>
            <a:endParaRPr lang="sr-Cyrl-C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Сад мало да се играмо -</a:t>
            </a:r>
            <a:r>
              <a:rPr lang="sr-Cyrl-CS" sz="3600" dirty="0" smtClean="0">
                <a:solidFill>
                  <a:srgbClr val="FF0000"/>
                </a:solidFill>
              </a:rPr>
              <a:t>На слово, на слово</a:t>
            </a:r>
            <a:r>
              <a:rPr lang="sr-Cyrl-CS" dirty="0" smtClean="0">
                <a:solidFill>
                  <a:srgbClr val="FF0000"/>
                </a:solidFill>
              </a:rPr>
              <a:t/>
            </a:r>
            <a:br>
              <a:rPr lang="sr-Cyrl-CS" dirty="0" smtClean="0">
                <a:solidFill>
                  <a:srgbClr val="FF0000"/>
                </a:solidFill>
              </a:rPr>
            </a:br>
            <a:r>
              <a:rPr lang="sr-Cyrl-CS" sz="3200" dirty="0" smtClean="0">
                <a:solidFill>
                  <a:srgbClr val="FF0000"/>
                </a:solidFill>
              </a:rPr>
              <a:t>Нацртај табелу у свеску и попуни је: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30665"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rgbClr val="FFFF00"/>
                          </a:solidFill>
                        </a:rPr>
                        <a:t>На слово</a:t>
                      </a:r>
                      <a:endParaRPr lang="en-US" sz="2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rgbClr val="FFFF00"/>
                          </a:solidFill>
                        </a:rPr>
                        <a:t>Властито</a:t>
                      </a:r>
                      <a:r>
                        <a:rPr lang="sr-Cyrl-RS" sz="2400" b="0" baseline="0" dirty="0" smtClean="0">
                          <a:solidFill>
                            <a:srgbClr val="FFFF00"/>
                          </a:solidFill>
                        </a:rPr>
                        <a:t> име</a:t>
                      </a:r>
                      <a:endParaRPr lang="en-US" sz="2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rgbClr val="FFFF00"/>
                          </a:solidFill>
                        </a:rPr>
                        <a:t>Име бића</a:t>
                      </a:r>
                      <a:endParaRPr lang="en-US" sz="2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rgbClr val="FFFF00"/>
                          </a:solidFill>
                        </a:rPr>
                        <a:t>Име  насеља</a:t>
                      </a:r>
                      <a:endParaRPr lang="en-US" sz="2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rgbClr val="FFFF00"/>
                          </a:solidFill>
                        </a:rPr>
                        <a:t>Назив предмета</a:t>
                      </a:r>
                      <a:endParaRPr lang="en-US" sz="2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60049"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049"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>
                          <a:solidFill>
                            <a:srgbClr val="C00000"/>
                          </a:solidFill>
                        </a:rPr>
                        <a:t>Б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049"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049">
                <a:tc>
                  <a:txBody>
                    <a:bodyPr/>
                    <a:lstStyle/>
                    <a:p>
                      <a:pPr algn="ctr"/>
                      <a:r>
                        <a:rPr lang="sr-Cyrl-RS" sz="2800" b="1" dirty="0" smtClean="0">
                          <a:solidFill>
                            <a:srgbClr val="C00000"/>
                          </a:solidFill>
                        </a:rPr>
                        <a:t>Г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ДРАГА ДЕЦО, ДОБРО ДОШЛИ НА ЧАС СРПСКОГ ЈЕЗИКА!!!</vt:lpstr>
      <vt:lpstr>ДАНАС ЋЕМО ПОНОВИТИ О ИМЕНИЦАМА</vt:lpstr>
      <vt:lpstr>Slide 3</vt:lpstr>
      <vt:lpstr>ДА СЕ ПОДСЕТИМО</vt:lpstr>
      <vt:lpstr>САДА ОТВОРИ СВЕСКУ НАПИШИ ШКОЛСКИ РАД, ДАТУМ И НАСТАВНУ ЈЕДИНИЦУ ИМЕНИЦЕ- РОД И БРОЈ </vt:lpstr>
      <vt:lpstr>Видим , чујем, осећам ... када дође пролеће</vt:lpstr>
      <vt:lpstr>Пут путујем,... </vt:lpstr>
      <vt:lpstr>Као што сте видели у примерима именице делимо на:</vt:lpstr>
      <vt:lpstr>Сад мало да се играмо -На слово, на слово Нацртај табелу у свеску и попуни је:</vt:lpstr>
      <vt:lpstr>Slide 10</vt:lpstr>
      <vt:lpstr>Задатак – Препиши текст у свеску тако што ћеш именице написати у множини.  </vt:lpstr>
      <vt:lpstr> Задатак – Препиши текст у свеску тако што ћеш именице написати у једнини.     Страх         Из густих жбунова изјурише мачке. Дотрчаше до стабала, попеше се на гране.Птице уплашено полетеше ка облацима.</vt:lpstr>
      <vt:lpstr>Задатак – Из датог текста издвој именице у свеску и одреди им род и број.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ДРАГА ДЕЦО, ДОБРО ДОШЛИ</dc:title>
  <dc:creator>JELENA CUK</dc:creator>
  <cp:lastModifiedBy>JELENA CUK</cp:lastModifiedBy>
  <cp:revision>12</cp:revision>
  <dcterms:created xsi:type="dcterms:W3CDTF">2020-03-28T22:13:39Z</dcterms:created>
  <dcterms:modified xsi:type="dcterms:W3CDTF">2020-03-29T12:39:56Z</dcterms:modified>
</cp:coreProperties>
</file>